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5" r:id="rId10"/>
    <p:sldId id="263" r:id="rId11"/>
    <p:sldId id="264" r:id="rId12"/>
    <p:sldId id="267" r:id="rId13"/>
    <p:sldId id="270" r:id="rId14"/>
    <p:sldId id="268" r:id="rId15"/>
    <p:sldId id="269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57200"/>
            <a:ext cx="6324600" cy="4114800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 smtClean="0"/>
              <a:t>„</a:t>
            </a:r>
            <a:r>
              <a:rPr lang="ro-RO" sz="3600" dirty="0" smtClean="0"/>
              <a:t>CULINAR CULT”</a:t>
            </a:r>
            <a:br>
              <a:rPr lang="ro-RO" sz="3600" dirty="0" smtClean="0"/>
            </a:br>
            <a:r>
              <a:rPr lang="ro-RO" sz="3600" dirty="0" smtClean="0"/>
              <a:t/>
            </a:r>
            <a:br>
              <a:rPr lang="ro-RO" sz="3600" dirty="0" smtClean="0"/>
            </a:br>
            <a:r>
              <a:rPr lang="ro-RO" sz="3600" dirty="0" smtClean="0"/>
              <a:t> VALORIFICAREA TEZAURULUI ALIMENTAR TRADIŢIONAL ÎN PROCESUL DEZVOLTĂRII DURABILE RURALE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772400" cy="1325562"/>
          </a:xfr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o-RO" dirty="0" smtClean="0"/>
              <a:t>Scopul proiectului  şi al programului de cercetare:</a:t>
            </a:r>
            <a:br>
              <a:rPr lang="ro-RO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76400"/>
            <a:ext cx="7467600" cy="4873752"/>
          </a:xfrm>
        </p:spPr>
        <p:txBody>
          <a:bodyPr numCol="1"/>
          <a:lstStyle/>
          <a:p>
            <a:pPr algn="just"/>
            <a:endParaRPr lang="ro-RO" dirty="0" smtClean="0"/>
          </a:p>
          <a:p>
            <a:pPr algn="just"/>
            <a:r>
              <a:rPr lang="ro-RO" dirty="0" smtClean="0"/>
              <a:t>Alimentaţia tradiţională reprezintă o chintesenţă a procesului de valorificare a resurselor alimentare ale României specifice fiecărei zone etnografice, perfecţionată şi transmisă din generaţie în generaţie până în zilele noastre la nivelul tuturor comunităţilor rurale.</a:t>
            </a:r>
            <a:endParaRPr lang="en-US" dirty="0" smtClean="0"/>
          </a:p>
          <a:p>
            <a:pPr algn="just"/>
            <a:r>
              <a:rPr lang="ro-RO" b="1" i="1" dirty="0" smtClean="0"/>
              <a:t>Proiectul se axează pe dezvoltarea unei strategii de conservare şi de valorificare a culturii şi civilizaţiei alimentaţiei tradiţionale</a:t>
            </a:r>
            <a:r>
              <a:rPr lang="ro-RO" dirty="0" smtClean="0"/>
              <a:t> din zonele etnografice ale ţării şi judeţului Sibiu.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7315200" cy="4873752"/>
          </a:xfrm>
        </p:spPr>
        <p:txBody>
          <a:bodyPr>
            <a:normAutofit lnSpcReduction="10000"/>
          </a:bodyPr>
          <a:lstStyle/>
          <a:p>
            <a:pPr algn="just"/>
            <a:endParaRPr lang="ro-RO" sz="2800" b="1" dirty="0" smtClean="0"/>
          </a:p>
          <a:p>
            <a:pPr algn="just"/>
            <a:r>
              <a:rPr lang="ro-RO" dirty="0" smtClean="0"/>
              <a:t>Cunoaşterea, păstrarea şi promovarea pe plan naţional şi internaţional a tezaurului de valori patrimoniale, din sfera alimentaţiei lumii rurale româneşti:</a:t>
            </a:r>
          </a:p>
          <a:p>
            <a:pPr algn="just"/>
            <a:r>
              <a:rPr lang="ro-RO" dirty="0" smtClean="0"/>
              <a:t>În acest scop -  Muzeul Astra a instituit un </a:t>
            </a:r>
            <a:r>
              <a:rPr lang="ro-RO" b="1" i="1" dirty="0" smtClean="0"/>
              <a:t>program de cercetare şi promovare a alimentaţiei tradiţionale</a:t>
            </a:r>
            <a:r>
              <a:rPr lang="ro-RO" dirty="0" smtClean="0"/>
              <a:t> în rândul miilor de vizitatori care trec anual pragul Muzeului în aer liber din Dumbrava Sibiului dar şi de valorificare ştiinţifică, în </a:t>
            </a:r>
            <a:r>
              <a:rPr lang="ro-RO" b="1" dirty="0" smtClean="0"/>
              <a:t>mediile culturale şi academice</a:t>
            </a:r>
            <a:r>
              <a:rPr lang="ro-RO" dirty="0" smtClean="0"/>
              <a:t>, a rezultatelor cercetării de teren, prin publicaţii specifice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457200"/>
            <a:ext cx="7239000" cy="954107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4320" lvl="0" indent="-274320" algn="ctr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ro-RO" sz="2800" b="1" dirty="0" smtClean="0">
                <a:solidFill>
                  <a:prstClr val="black"/>
                </a:solidFill>
              </a:rPr>
              <a:t>Scopul declarat al activităţii de cercetare: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o-RO" b="1" dirty="0" smtClean="0"/>
              <a:t>Caracteristici  organizatorice </a:t>
            </a:r>
            <a:br>
              <a:rPr lang="ro-RO" b="1" dirty="0" smtClean="0"/>
            </a:br>
            <a:r>
              <a:rPr lang="ro-RO" b="1" dirty="0" smtClean="0"/>
              <a:t>etapele cercetării etnografice: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610600" cy="4876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o-RO" dirty="0" smtClean="0"/>
              <a:t>Stabilirea unei echipe compuse din specialişti muzeali; </a:t>
            </a:r>
            <a:endParaRPr lang="en-US" dirty="0" smtClean="0"/>
          </a:p>
          <a:p>
            <a:pPr algn="just"/>
            <a:r>
              <a:rPr lang="ro-RO" dirty="0" smtClean="0"/>
              <a:t>Stabilirea localităţilor în care se va realiza cercetarea, în funcţie de specificitatea etnografică; </a:t>
            </a:r>
            <a:endParaRPr lang="en-US" dirty="0" smtClean="0"/>
          </a:p>
          <a:p>
            <a:pPr algn="just"/>
            <a:r>
              <a:rPr lang="ro-RO" dirty="0" smtClean="0"/>
              <a:t>Planificare în timp a activităţii de cercetare pe localităţi, într-un calendar corelat cu calendarul  laic dar şi religios ce condiţionează  complexitatea alimentaţiei;</a:t>
            </a:r>
          </a:p>
          <a:p>
            <a:pPr algn="just"/>
            <a:r>
              <a:rPr lang="ro-RO" dirty="0" smtClean="0"/>
              <a:t>Realizarea chestionarului etnografic;</a:t>
            </a:r>
          </a:p>
          <a:p>
            <a:pPr algn="just"/>
            <a:r>
              <a:rPr lang="ro-RO" dirty="0" smtClean="0"/>
              <a:t> Derularea activităţilor de cercetare de cabinet şi arhivă, în vederea identificării potenţialelor aspecte de istorie economică a localităţilor vizate;</a:t>
            </a:r>
          </a:p>
          <a:p>
            <a:endParaRPr lang="ro-RO" dirty="0" smtClean="0"/>
          </a:p>
          <a:p>
            <a:endParaRPr lang="ro-RO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609600"/>
            <a:ext cx="7391400" cy="5864352"/>
          </a:xfrm>
        </p:spPr>
        <p:txBody>
          <a:bodyPr/>
          <a:lstStyle/>
          <a:p>
            <a:r>
              <a:rPr lang="ro-RO" dirty="0" smtClean="0"/>
              <a:t>Evidenţierea unor date şi informaţii despre un anume profil culinar al localităţilor rurale vizate;</a:t>
            </a:r>
          </a:p>
          <a:p>
            <a:endParaRPr lang="ro-RO" dirty="0" smtClean="0"/>
          </a:p>
          <a:p>
            <a:r>
              <a:rPr lang="ro-RO" dirty="0" smtClean="0"/>
              <a:t> Stabilirea relaţiilor şi a contactelor în comunităţile vizate de cercetare: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620000" cy="944562"/>
          </a:xfrm>
        </p:spPr>
        <p:txBody>
          <a:bodyPr>
            <a:noAutofit/>
          </a:bodyPr>
          <a:lstStyle/>
          <a:p>
            <a:pPr algn="ctr"/>
            <a:r>
              <a:rPr lang="ro-RO" sz="2400" b="1" dirty="0" smtClean="0"/>
              <a:t>LISTA LOCALITĂȚILOR PROPUSE PENTRU CERCETARE ETNOGRAFICĂ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001000" cy="5181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457200" indent="-457200" algn="ctr">
              <a:buAutoNum type="arabicPeriod"/>
            </a:pPr>
            <a:r>
              <a:rPr lang="ro-RO" sz="2600" b="1" dirty="0" smtClean="0"/>
              <a:t>Microregiunea  Hârtibaciu: </a:t>
            </a:r>
          </a:p>
          <a:p>
            <a:pPr marL="2743200" lvl="8" indent="-457200">
              <a:buNone/>
            </a:pPr>
            <a:endParaRPr lang="ro-RO" dirty="0" smtClean="0"/>
          </a:p>
          <a:p>
            <a:pPr marL="2743200" lvl="8" indent="-457200">
              <a:buNone/>
            </a:pPr>
            <a:r>
              <a:rPr lang="ro-RO" sz="2400" dirty="0" smtClean="0"/>
              <a:t>	</a:t>
            </a:r>
            <a:r>
              <a:rPr lang="ro-RO" sz="2400" b="1" dirty="0" smtClean="0"/>
              <a:t>Etapa I</a:t>
            </a:r>
            <a:endParaRPr lang="en-US" sz="2400" b="1" dirty="0" smtClean="0"/>
          </a:p>
          <a:p>
            <a:pPr lvl="0"/>
            <a:r>
              <a:rPr lang="ro-RO" sz="2600" dirty="0" smtClean="0"/>
              <a:t>Ilimbav		</a:t>
            </a:r>
            <a:r>
              <a:rPr lang="ro-RO" sz="2600" b="1" dirty="0" smtClean="0">
                <a:solidFill>
                  <a:srgbClr val="FF0000"/>
                </a:solidFill>
              </a:rPr>
              <a:t>Nocrich </a:t>
            </a:r>
            <a:endParaRPr lang="en-US" sz="2600" b="1" dirty="0" smtClean="0">
              <a:solidFill>
                <a:srgbClr val="FF0000"/>
              </a:solidFill>
            </a:endParaRPr>
          </a:p>
          <a:p>
            <a:pPr lvl="0"/>
            <a:r>
              <a:rPr lang="ro-RO" sz="2600" b="1" dirty="0" smtClean="0"/>
              <a:t>Roșia		</a:t>
            </a:r>
            <a:r>
              <a:rPr lang="ro-RO" sz="2600" b="1" dirty="0" err="1" smtClean="0">
                <a:solidFill>
                  <a:srgbClr val="FF0000"/>
                </a:solidFill>
              </a:rPr>
              <a:t>Alţâna</a:t>
            </a:r>
            <a:endParaRPr lang="ro-RO" sz="2600" b="1" dirty="0" smtClean="0">
              <a:solidFill>
                <a:srgbClr val="FF0000"/>
              </a:solidFill>
            </a:endParaRPr>
          </a:p>
          <a:p>
            <a:pPr lvl="0"/>
            <a:r>
              <a:rPr lang="ro-RO" sz="2600" b="1" dirty="0" smtClean="0"/>
              <a:t>Ghijasa </a:t>
            </a:r>
            <a:endParaRPr lang="en-US" sz="2600" b="1" dirty="0" smtClean="0"/>
          </a:p>
          <a:p>
            <a:pPr lvl="0"/>
            <a:r>
              <a:rPr lang="ro-RO" sz="2600" b="1" dirty="0" smtClean="0"/>
              <a:t>			</a:t>
            </a:r>
            <a:r>
              <a:rPr lang="ro-RO" sz="2600" b="1" dirty="0" smtClean="0">
                <a:solidFill>
                  <a:srgbClr val="FF0000"/>
                </a:solidFill>
              </a:rPr>
              <a:t>Săsăuş</a:t>
            </a:r>
            <a:endParaRPr lang="en-US" sz="2600" b="1" dirty="0" smtClean="0">
              <a:solidFill>
                <a:srgbClr val="FF0000"/>
              </a:solidFill>
            </a:endParaRPr>
          </a:p>
          <a:p>
            <a:pPr lvl="0"/>
            <a:r>
              <a:rPr lang="ro-RO" sz="2600" b="1" dirty="0" err="1" smtClean="0"/>
              <a:t>Mohu</a:t>
            </a:r>
            <a:r>
              <a:rPr lang="ro-RO" sz="2600" b="1" dirty="0" smtClean="0"/>
              <a:t>		</a:t>
            </a:r>
            <a:r>
              <a:rPr lang="ro-RO" sz="2600" b="1" dirty="0" smtClean="0">
                <a:solidFill>
                  <a:srgbClr val="FF0000"/>
                </a:solidFill>
              </a:rPr>
              <a:t>Hosman</a:t>
            </a:r>
            <a:endParaRPr lang="en-US" sz="2600" b="1" dirty="0" smtClean="0"/>
          </a:p>
          <a:p>
            <a:pPr lvl="0"/>
            <a:r>
              <a:rPr lang="ro-RO" sz="2600" b="1" dirty="0" smtClean="0"/>
              <a:t>Bungard</a:t>
            </a:r>
          </a:p>
          <a:p>
            <a:pPr lvl="0"/>
            <a:r>
              <a:rPr lang="ro-RO" sz="2600" b="1" dirty="0" smtClean="0"/>
              <a:t> Cașolț</a:t>
            </a:r>
          </a:p>
          <a:p>
            <a:pPr lvl="0"/>
            <a:endParaRPr lang="ro-RO" sz="2600" b="1" dirty="0" smtClean="0"/>
          </a:p>
          <a:p>
            <a:pPr>
              <a:buNone/>
            </a:pPr>
            <a:r>
              <a:rPr lang="ro-RO" sz="2600" b="1" dirty="0" smtClean="0"/>
              <a:t>				</a:t>
            </a:r>
            <a:r>
              <a:rPr lang="ro-RO" sz="2600" b="1" dirty="0" smtClean="0">
                <a:solidFill>
                  <a:srgbClr val="FF0000"/>
                </a:solidFill>
              </a:rPr>
              <a:t>Chirpăr</a:t>
            </a:r>
          </a:p>
          <a:p>
            <a:pPr lvl="1">
              <a:buNone/>
            </a:pPr>
            <a:r>
              <a:rPr lang="ro-RO" sz="2600" b="1" dirty="0" smtClean="0">
                <a:solidFill>
                  <a:srgbClr val="FF0000"/>
                </a:solidFill>
              </a:rPr>
              <a:t>				Cornățel</a:t>
            </a:r>
            <a:r>
              <a:rPr lang="ro-RO" sz="2600" dirty="0" smtClean="0">
                <a:solidFill>
                  <a:srgbClr val="FF0000"/>
                </a:solidFill>
              </a:rPr>
              <a:t>;</a:t>
            </a:r>
          </a:p>
          <a:p>
            <a:pPr lvl="6">
              <a:buNone/>
            </a:pPr>
            <a:r>
              <a:rPr lang="ro-RO" sz="2600" dirty="0" smtClean="0">
                <a:solidFill>
                  <a:srgbClr val="FF0000"/>
                </a:solidFill>
              </a:rPr>
              <a:t>		Nucet</a:t>
            </a:r>
            <a:endParaRPr lang="en-US" sz="2600" dirty="0" smtClean="0">
              <a:solidFill>
                <a:srgbClr val="FF0000"/>
              </a:solidFill>
            </a:endParaRPr>
          </a:p>
          <a:p>
            <a:pPr lvl="0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85800"/>
            <a:ext cx="7467600" cy="5788152"/>
          </a:xfrm>
        </p:spPr>
        <p:txBody>
          <a:bodyPr/>
          <a:lstStyle/>
          <a:p>
            <a:r>
              <a:rPr lang="ro-RO" b="1" dirty="0" smtClean="0"/>
              <a:t>Mărginimea Sibiului:</a:t>
            </a:r>
          </a:p>
          <a:p>
            <a:r>
              <a:rPr lang="ro-RO" b="1" dirty="0" smtClean="0"/>
              <a:t>Etapa I. </a:t>
            </a:r>
          </a:p>
          <a:p>
            <a:endParaRPr lang="en-US" b="1" dirty="0" smtClean="0"/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Rășinari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Poplaca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Gura Râului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/>
              <a:t>Jina</a:t>
            </a:r>
            <a:endParaRPr lang="en-US" dirty="0" smtClean="0"/>
          </a:p>
          <a:p>
            <a:pPr lvl="0"/>
            <a:r>
              <a:rPr lang="ro-RO" dirty="0" smtClean="0"/>
              <a:t>Sadu</a:t>
            </a:r>
            <a:endParaRPr lang="en-US" dirty="0" smtClean="0"/>
          </a:p>
          <a:p>
            <a:pPr lvl="0"/>
            <a:r>
              <a:rPr lang="ro-RO" dirty="0" smtClean="0"/>
              <a:t>Tălmăcel</a:t>
            </a:r>
          </a:p>
          <a:p>
            <a:pPr lvl="0"/>
            <a:endParaRPr lang="en-US" dirty="0" smtClean="0"/>
          </a:p>
          <a:p>
            <a:r>
              <a:rPr lang="ro-RO" b="1" dirty="0" smtClean="0"/>
              <a:t>Etapa II </a:t>
            </a:r>
            <a:r>
              <a:rPr lang="ro-RO" dirty="0" smtClean="0"/>
              <a:t>a cercetării :- </a:t>
            </a:r>
            <a:r>
              <a:rPr lang="ro-RO" dirty="0" smtClean="0">
                <a:solidFill>
                  <a:srgbClr val="FF0000"/>
                </a:solidFill>
              </a:rPr>
              <a:t>Galeș - Săliște</a:t>
            </a:r>
            <a:r>
              <a:rPr lang="ro-RO" dirty="0" smtClean="0"/>
              <a:t>-Boița, </a:t>
            </a:r>
            <a:r>
              <a:rPr lang="ro-RO" dirty="0" smtClean="0">
                <a:solidFill>
                  <a:srgbClr val="FF0000"/>
                </a:solidFill>
              </a:rPr>
              <a:t>Cristian;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7467600" cy="5711952"/>
          </a:xfrm>
        </p:spPr>
        <p:txBody>
          <a:bodyPr/>
          <a:lstStyle/>
          <a:p>
            <a:r>
              <a:rPr lang="ro-RO" b="1" dirty="0" smtClean="0"/>
              <a:t>Țara Oltului:</a:t>
            </a:r>
          </a:p>
          <a:p>
            <a:r>
              <a:rPr lang="ro-RO" b="1" dirty="0" smtClean="0"/>
              <a:t>Etapa I. </a:t>
            </a:r>
          </a:p>
          <a:p>
            <a:endParaRPr lang="en-US" dirty="0" smtClean="0"/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Sebeșu de Jos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Sebeșu de Sus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Turnu Roșu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/>
              <a:t>Avrig</a:t>
            </a:r>
            <a:endParaRPr lang="en-US" dirty="0" smtClean="0"/>
          </a:p>
          <a:p>
            <a:pPr lvl="0"/>
            <a:r>
              <a:rPr lang="ro-RO" dirty="0" smtClean="0"/>
              <a:t>Arpașu de Sus</a:t>
            </a:r>
            <a:endParaRPr lang="en-US" dirty="0" smtClean="0"/>
          </a:p>
          <a:p>
            <a:pPr lvl="0"/>
            <a:r>
              <a:rPr lang="ro-RO" dirty="0" smtClean="0"/>
              <a:t>Porumbacu de Sus;</a:t>
            </a:r>
          </a:p>
          <a:p>
            <a:pPr lvl="0"/>
            <a:endParaRPr lang="en-US" dirty="0" smtClean="0"/>
          </a:p>
          <a:p>
            <a:r>
              <a:rPr lang="ro-RO" b="1" dirty="0" smtClean="0"/>
              <a:t>Etapa II</a:t>
            </a:r>
            <a:r>
              <a:rPr lang="ro-RO" dirty="0" smtClean="0"/>
              <a:t>: </a:t>
            </a:r>
            <a:r>
              <a:rPr lang="ro-RO" dirty="0" smtClean="0">
                <a:solidFill>
                  <a:srgbClr val="FF0000"/>
                </a:solidFill>
              </a:rPr>
              <a:t>Racovița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533400"/>
            <a:ext cx="7467600" cy="5105400"/>
          </a:xfrm>
        </p:spPr>
        <p:txBody>
          <a:bodyPr>
            <a:normAutofit/>
          </a:bodyPr>
          <a:lstStyle/>
          <a:p>
            <a:r>
              <a:rPr lang="ro-RO" b="1" dirty="0" smtClean="0"/>
              <a:t>Podișul Mediașului:</a:t>
            </a:r>
          </a:p>
          <a:p>
            <a:pPr>
              <a:buNone/>
            </a:pPr>
            <a:r>
              <a:rPr lang="ro-RO" b="1" dirty="0" smtClean="0"/>
              <a:t>Etapa I</a:t>
            </a:r>
            <a:endParaRPr lang="en-US" b="1" dirty="0" smtClean="0"/>
          </a:p>
          <a:p>
            <a:pPr lvl="0"/>
            <a:r>
              <a:rPr lang="ro-RO" dirty="0" err="1" smtClean="0"/>
              <a:t>Bratei</a:t>
            </a:r>
            <a:r>
              <a:rPr lang="ro-RO" dirty="0" smtClean="0"/>
              <a:t> (inclusiv rromi)</a:t>
            </a:r>
            <a:endParaRPr lang="en-US" dirty="0" smtClean="0"/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Moșna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Dumbrăveni  - (inclusiv studierea artei culinare armene)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Bazna (inclusiv maghiari)</a:t>
            </a:r>
            <a:endParaRPr lang="en-US" dirty="0" smtClean="0">
              <a:solidFill>
                <a:srgbClr val="002060"/>
              </a:solidFill>
            </a:endParaRP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Biertan (inclusiv sași) 	</a:t>
            </a:r>
            <a:r>
              <a:rPr lang="ro-RO" b="1" dirty="0" smtClean="0">
                <a:solidFill>
                  <a:srgbClr val="002060"/>
                </a:solidFill>
              </a:rPr>
              <a:t>-  în etapa a II-a</a:t>
            </a:r>
          </a:p>
          <a:p>
            <a:pPr lvl="0"/>
            <a:r>
              <a:rPr lang="ro-RO" dirty="0" smtClean="0">
                <a:solidFill>
                  <a:srgbClr val="002060"/>
                </a:solidFill>
              </a:rPr>
              <a:t>Mălâncrav (inclusiv sași)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o-RO" dirty="0" smtClean="0">
                <a:solidFill>
                  <a:srgbClr val="FF0000"/>
                </a:solidFill>
              </a:rPr>
              <a:t>Șeica Mică</a:t>
            </a:r>
          </a:p>
          <a:p>
            <a:r>
              <a:rPr lang="ro-RO" dirty="0" smtClean="0">
                <a:solidFill>
                  <a:srgbClr val="FF0000"/>
                </a:solidFill>
              </a:rPr>
              <a:t>Laslea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7467600" cy="5715000"/>
          </a:xfrm>
        </p:spPr>
        <p:txBody>
          <a:bodyPr>
            <a:normAutofit lnSpcReduction="10000"/>
          </a:bodyPr>
          <a:lstStyle/>
          <a:p>
            <a:r>
              <a:rPr lang="ro-RO" sz="2800" b="1" dirty="0" smtClean="0"/>
              <a:t>Podișul Secașelor:</a:t>
            </a:r>
          </a:p>
          <a:p>
            <a:pPr>
              <a:buNone/>
            </a:pPr>
            <a:r>
              <a:rPr lang="ro-RO" sz="2800" b="1" dirty="0" smtClean="0"/>
              <a:t>	Etapa I</a:t>
            </a:r>
          </a:p>
          <a:p>
            <a:endParaRPr lang="en-US" sz="2800" b="1" dirty="0" smtClean="0"/>
          </a:p>
          <a:p>
            <a:pPr lvl="0"/>
            <a:r>
              <a:rPr lang="ro-RO" b="1" dirty="0" smtClean="0">
                <a:solidFill>
                  <a:srgbClr val="FF0000"/>
                </a:solidFill>
              </a:rPr>
              <a:t>Apoldul de Jos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Apoldul de Sus</a:t>
            </a:r>
          </a:p>
          <a:p>
            <a:pPr lvl="0"/>
            <a:r>
              <a:rPr lang="ro-RO" dirty="0" smtClean="0">
                <a:solidFill>
                  <a:srgbClr val="FF0000"/>
                </a:solidFill>
              </a:rPr>
              <a:t>Ludoş </a:t>
            </a:r>
            <a:endParaRPr lang="en-US" dirty="0" smtClean="0">
              <a:solidFill>
                <a:srgbClr val="FF0000"/>
              </a:solidFill>
            </a:endParaRPr>
          </a:p>
          <a:p>
            <a:pPr lvl="0"/>
            <a:r>
              <a:rPr lang="ro-RO" dirty="0" err="1" smtClean="0">
                <a:solidFill>
                  <a:srgbClr val="FF0000"/>
                </a:solidFill>
              </a:rPr>
              <a:t>Bogatu</a:t>
            </a:r>
            <a:r>
              <a:rPr lang="ro-RO" dirty="0" smtClean="0"/>
              <a:t> / </a:t>
            </a:r>
          </a:p>
          <a:p>
            <a:pPr lvl="0"/>
            <a:endParaRPr lang="ro-RO" dirty="0" smtClean="0"/>
          </a:p>
          <a:p>
            <a:pPr lvl="0"/>
            <a:r>
              <a:rPr lang="ro-RO" b="1" dirty="0" smtClean="0"/>
              <a:t>Etapa a II –a </a:t>
            </a:r>
          </a:p>
          <a:p>
            <a:pPr lvl="0"/>
            <a:r>
              <a:rPr lang="ro-RO" dirty="0" smtClean="0"/>
              <a:t>Păuca /</a:t>
            </a:r>
          </a:p>
          <a:p>
            <a:pPr lvl="0"/>
            <a:r>
              <a:rPr lang="ro-RO" dirty="0" smtClean="0"/>
              <a:t>Loamneș ; Armeni ; Alămor</a:t>
            </a:r>
            <a:endParaRPr lang="en-US" dirty="0" smtClean="0"/>
          </a:p>
          <a:p>
            <a:r>
              <a:rPr lang="ro-RO" dirty="0" smtClean="0"/>
              <a:t>Ocna Sibiului</a:t>
            </a:r>
          </a:p>
          <a:p>
            <a:r>
              <a:rPr lang="ro-RO" dirty="0" smtClean="0"/>
              <a:t>Miercurea Sibiului</a:t>
            </a:r>
            <a:endParaRPr lang="en-US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533400"/>
            <a:ext cx="7772400" cy="6172200"/>
          </a:xfrm>
        </p:spPr>
        <p:txBody>
          <a:bodyPr>
            <a:normAutofit lnSpcReduction="10000"/>
          </a:bodyPr>
          <a:lstStyle/>
          <a:p>
            <a:pPr algn="ctr"/>
            <a:r>
              <a:rPr lang="ro-RO" sz="3200" b="1" dirty="0" smtClean="0"/>
              <a:t>Componente ale chestionarului etnografic</a:t>
            </a:r>
          </a:p>
          <a:p>
            <a:r>
              <a:rPr lang="ro-RO" sz="3200" b="1" dirty="0" smtClean="0"/>
              <a:t>Direcţii vizate:</a:t>
            </a:r>
          </a:p>
          <a:p>
            <a:pPr algn="just"/>
            <a:r>
              <a:rPr lang="ro-RO" b="1" dirty="0" smtClean="0"/>
              <a:t>1.  	Sursele de hrană a comunităţii;</a:t>
            </a:r>
          </a:p>
          <a:p>
            <a:pPr algn="just"/>
            <a:r>
              <a:rPr lang="ro-RO" b="1" dirty="0" smtClean="0"/>
              <a:t>2.	Alimentele de bază în hrana cotidiană, de origine animală şi vegetală;</a:t>
            </a:r>
          </a:p>
          <a:p>
            <a:pPr algn="just"/>
            <a:r>
              <a:rPr lang="ro-RO" b="1" dirty="0" smtClean="0"/>
              <a:t>3.	Specificul hranei în funcţie de activităţile de peste an; </a:t>
            </a:r>
          </a:p>
          <a:p>
            <a:pPr algn="just"/>
            <a:r>
              <a:rPr lang="ro-RO" b="1" dirty="0" smtClean="0"/>
              <a:t>4.	Hrana cu valenţe rituale, conectată, la sărbători sau la momentele existenţiale ale familiilor;</a:t>
            </a:r>
          </a:p>
          <a:p>
            <a:pPr algn="just"/>
            <a:r>
              <a:rPr lang="ro-RO" b="1" dirty="0" smtClean="0"/>
              <a:t>5.	Metode şi tehnici de obţinere şi preparare a alimentelor;</a:t>
            </a:r>
          </a:p>
          <a:p>
            <a:pPr algn="just"/>
            <a:r>
              <a:rPr lang="ro-RO" b="1" dirty="0" smtClean="0"/>
              <a:t>6.	 Instrumentarul culinar şi spaţiile de preparare şi conservare a alimentelor.</a:t>
            </a:r>
          </a:p>
          <a:p>
            <a:endParaRPr lang="ro-RO" b="1" dirty="0" smtClean="0"/>
          </a:p>
          <a:p>
            <a:endParaRPr lang="en-US" dirty="0" smtClean="0"/>
          </a:p>
          <a:p>
            <a:pPr>
              <a:buNone/>
            </a:pPr>
            <a:endParaRPr lang="ro-RO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33400"/>
            <a:ext cx="7772400" cy="5940552"/>
          </a:xfrm>
        </p:spPr>
        <p:txBody>
          <a:bodyPr>
            <a:normAutofit fontScale="92500" lnSpcReduction="10000"/>
          </a:bodyPr>
          <a:lstStyle/>
          <a:p>
            <a:r>
              <a:rPr lang="ro-RO" sz="2800" b="1" dirty="0" smtClean="0"/>
              <a:t>Rezultatele etapei I de cercetare:</a:t>
            </a:r>
          </a:p>
          <a:p>
            <a:endParaRPr lang="ro-RO" dirty="0" smtClean="0"/>
          </a:p>
          <a:p>
            <a:pPr algn="just"/>
            <a:r>
              <a:rPr lang="ro-RO" dirty="0" smtClean="0"/>
              <a:t>- 2 6 de comunităţi studiate, al căror profil culinar va fi realizat, din perspectiva complexă, raportat la datele obţinute;</a:t>
            </a:r>
          </a:p>
          <a:p>
            <a:pPr algn="just"/>
            <a:r>
              <a:rPr lang="ro-RO" dirty="0" smtClean="0"/>
              <a:t>- </a:t>
            </a:r>
            <a:r>
              <a:rPr lang="en-US" dirty="0" smtClean="0"/>
              <a:t>I</a:t>
            </a:r>
            <a:r>
              <a:rPr lang="ro-RO" dirty="0" err="1" smtClean="0"/>
              <a:t>dentificarea</a:t>
            </a:r>
            <a:r>
              <a:rPr lang="ro-RO" dirty="0" smtClean="0"/>
              <a:t>  a cel puţin 10 deţinători de tehnici şi reţetar tradiţional, ce se vor implica în demonstraţiile culinare viitoare;</a:t>
            </a:r>
          </a:p>
          <a:p>
            <a:pPr algn="just"/>
            <a:r>
              <a:rPr lang="ro-RO" dirty="0" smtClean="0"/>
              <a:t>- </a:t>
            </a:r>
            <a:r>
              <a:rPr lang="en-US" dirty="0" smtClean="0"/>
              <a:t>I</a:t>
            </a:r>
            <a:r>
              <a:rPr lang="ro-RO" dirty="0" err="1" smtClean="0"/>
              <a:t>dentificarea</a:t>
            </a:r>
            <a:r>
              <a:rPr lang="ro-RO" dirty="0" smtClean="0"/>
              <a:t> a peste 100 de reţete şi preparate dispărute sau pe cale de dispariţie, din universul şi practicile alimentare ale ţăranilor;</a:t>
            </a:r>
          </a:p>
          <a:p>
            <a:pPr algn="just"/>
            <a:r>
              <a:rPr lang="ro-RO" dirty="0" smtClean="0"/>
              <a:t> - </a:t>
            </a:r>
            <a:r>
              <a:rPr lang="en-US" dirty="0" smtClean="0"/>
              <a:t>O</a:t>
            </a:r>
            <a:r>
              <a:rPr lang="ro-RO" dirty="0" err="1" smtClean="0"/>
              <a:t>bţinerea</a:t>
            </a:r>
            <a:r>
              <a:rPr lang="ro-RO" dirty="0" smtClean="0"/>
              <a:t> de date statistice şi fotografice cu privire la hrana tradiţională;</a:t>
            </a:r>
          </a:p>
          <a:p>
            <a:pPr algn="just"/>
            <a:r>
              <a:rPr lang="ro-RO" dirty="0" smtClean="0"/>
              <a:t> - </a:t>
            </a:r>
            <a:r>
              <a:rPr lang="en-US" dirty="0" smtClean="0"/>
              <a:t>R</a:t>
            </a:r>
            <a:r>
              <a:rPr lang="ro-RO" dirty="0" err="1" smtClean="0"/>
              <a:t>eliefarea</a:t>
            </a:r>
            <a:r>
              <a:rPr lang="ro-RO" dirty="0" smtClean="0"/>
              <a:t> multiculturalităţii şi influenţelor alimentare în comunităţile, locuite de minorităţi:</a:t>
            </a:r>
          </a:p>
          <a:p>
            <a:pPr algn="just"/>
            <a:r>
              <a:rPr lang="ro-RO" dirty="0" smtClean="0"/>
              <a:t>Reţete româneşti, maghiare, germane (săseşti), ale etniei rome, reţete armeneşti;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7467600" cy="5635752"/>
          </a:xfrm>
        </p:spPr>
        <p:txBody>
          <a:bodyPr>
            <a:normAutofit/>
          </a:bodyPr>
          <a:lstStyle/>
          <a:p>
            <a:r>
              <a:rPr lang="ro-RO" dirty="0" smtClean="0"/>
              <a:t>Un tot de observaţii etnografice vizavi de profilul culinar /habitudinile culinare ale comunităţilor vizate de cercetare;</a:t>
            </a:r>
          </a:p>
          <a:p>
            <a:r>
              <a:rPr lang="ro-RO" dirty="0" smtClean="0"/>
              <a:t>Sistematizarea  informaţiilor etnologice şi etnografice din 8 comune investigate;</a:t>
            </a:r>
          </a:p>
          <a:p>
            <a:endParaRPr lang="ro-RO" dirty="0" smtClean="0"/>
          </a:p>
          <a:p>
            <a:r>
              <a:rPr lang="ro-RO" dirty="0" smtClean="0"/>
              <a:t>Realizarea unui repertoriu bibliografic etnologic şi etnografic,axat pe componentele bucătăriei tradiţionale (investigarea  a peste 100 de publicaţii de specialitate şi surse de arhivă)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457200"/>
            <a:ext cx="7772400" cy="5943600"/>
          </a:xfrm>
        </p:spPr>
        <p:txBody>
          <a:bodyPr>
            <a:noAutofit/>
          </a:bodyPr>
          <a:lstStyle/>
          <a:p>
            <a:pPr lvl="6">
              <a:buNone/>
            </a:pPr>
            <a:r>
              <a:rPr lang="ro-RO" sz="2800" b="1" dirty="0" smtClean="0"/>
              <a:t>Produse finale în cadrul cercetării etnografice:</a:t>
            </a:r>
          </a:p>
          <a:p>
            <a:endParaRPr lang="ro-RO" sz="1400" dirty="0" smtClean="0"/>
          </a:p>
          <a:p>
            <a:pPr marL="457200" indent="-457200" algn="just">
              <a:buAutoNum type="arabicPeriod"/>
            </a:pPr>
            <a:r>
              <a:rPr lang="ro-RO" dirty="0" smtClean="0"/>
              <a:t>Un raport ştiinţific complex, care să detalieze profilul culinar al localităţilor vizate;</a:t>
            </a:r>
          </a:p>
          <a:p>
            <a:pPr marL="457200" indent="-457200" algn="just">
              <a:buAutoNum type="arabicPeriod"/>
            </a:pPr>
            <a:endParaRPr lang="ro-RO" dirty="0" smtClean="0"/>
          </a:p>
          <a:p>
            <a:pPr marL="457200" indent="-457200" algn="just">
              <a:buAutoNum type="arabicPeriod"/>
            </a:pPr>
            <a:r>
              <a:rPr lang="ro-RO" dirty="0" smtClean="0"/>
              <a:t>Un volum sub forma unui reţetar tradiţional pentru judeţul Sibiu; (se ca realiza un index al termenilor specifici);</a:t>
            </a:r>
          </a:p>
          <a:p>
            <a:pPr marL="457200" indent="-457200" algn="just">
              <a:buAutoNum type="arabicPeriod"/>
            </a:pPr>
            <a:r>
              <a:rPr lang="ro-RO" dirty="0" smtClean="0"/>
              <a:t>Un calendar de promovare a patrimoniului culinar;</a:t>
            </a:r>
          </a:p>
          <a:p>
            <a:pPr marL="457200" indent="-457200" algn="just">
              <a:buAutoNum type="arabicPeriod"/>
            </a:pPr>
            <a:endParaRPr lang="ro-RO" dirty="0" smtClean="0"/>
          </a:p>
          <a:p>
            <a:pPr marL="457200" indent="-457200" algn="just">
              <a:buAutoNum type="arabicPeriod"/>
            </a:pPr>
            <a:r>
              <a:rPr lang="ro-RO" dirty="0" smtClean="0"/>
              <a:t>Studii ştiinţifice pentru publicaţiile de specialitate;</a:t>
            </a:r>
          </a:p>
          <a:p>
            <a:pPr marL="457200" indent="-457200" algn="just">
              <a:buAutoNum type="arabicPeriod"/>
            </a:pPr>
            <a:endParaRPr lang="ro-RO" dirty="0" smtClean="0"/>
          </a:p>
          <a:p>
            <a:endParaRPr lang="ro-R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762000"/>
            <a:ext cx="7467600" cy="4873752"/>
          </a:xfrm>
        </p:spPr>
        <p:txBody>
          <a:bodyPr/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ro-RO" dirty="0" smtClean="0"/>
              <a:t>Realizarea unei baze de date fotografice, cu specific etnografic ce va surprinde elementele definitorii ale patrimoniului alimentar tradiţional;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ro-RO" dirty="0" smtClean="0"/>
          </a:p>
          <a:p>
            <a:pPr marL="457200" indent="-457200" algn="just">
              <a:buFont typeface="Arial" pitchFamily="34" charset="0"/>
              <a:buChar char="•"/>
            </a:pPr>
            <a:r>
              <a:rPr lang="ro-RO" dirty="0" smtClean="0"/>
              <a:t>Identificarea în comunităţi depozitarilor de tehnici şi reţete din tezaurul culinar tradiţional şi antrenarea lor, în animaţiile culturale ale Târgului de ţară, pe anul 2013. 	</a:t>
            </a:r>
          </a:p>
          <a:p>
            <a:endParaRPr lang="ro-RO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Robu\culinar cult\CULINAR CULT PROIECT\cercetare Cristian 16  august 2012\foto\IMG_0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620000" cy="5715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4600" y="6096000"/>
            <a:ext cx="312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Coacerea</a:t>
            </a:r>
            <a:r>
              <a:rPr lang="en-US" dirty="0" smtClean="0"/>
              <a:t> </a:t>
            </a:r>
            <a:r>
              <a:rPr lang="en-US" dirty="0" err="1" smtClean="0"/>
              <a:t>prescurilor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obu\culinar cult\CULINAR CULT PROIECT\cercetare Cristian 16  august 2012\foto\IMG_02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026400" cy="6019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0" y="6172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Prepararea</a:t>
            </a:r>
            <a:r>
              <a:rPr lang="en-US" dirty="0" smtClean="0"/>
              <a:t> </a:t>
            </a:r>
            <a:r>
              <a:rPr lang="en-US" dirty="0" err="1" smtClean="0"/>
              <a:t>hencle</a:t>
            </a:r>
            <a:r>
              <a:rPr lang="ro-RO" dirty="0" smtClean="0"/>
              <a:t>ş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Robu\culinar cult\CULINAR CULT PROIECT\cercetare Cristian 16  august 2012\foto\IMG_02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924800" cy="5943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971800" y="6172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Ciorbă de miel cu măcriş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Robu\culinar cult\CULINAR CULT PROIECT\cercetare Cristian 16  august 2012\foto\IMG_02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077200" cy="60579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38400" y="6172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Prepararea </a:t>
            </a:r>
            <a:r>
              <a:rPr lang="ro-RO" dirty="0" err="1" smtClean="0"/>
              <a:t>lichiului</a:t>
            </a:r>
            <a:r>
              <a:rPr lang="ro-RO" dirty="0" smtClean="0"/>
              <a:t> cu varză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Robu\culinar cult\CULINAR CULT PROIECT\cercetare Poplaca\IMG_03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128000" cy="6096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62200" y="6172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Ulei de bostan - Poplaca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169</TotalTime>
  <Words>663</Words>
  <Application>Microsoft Office PowerPoint</Application>
  <PresentationFormat>On-screen Show (4:3)</PresentationFormat>
  <Paragraphs>117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Oriel</vt:lpstr>
      <vt:lpstr>„CULINAR CULT”   VALORIFICAREA TEZAURULUI ALIMENTAR TRADIŢIONAL ÎN PROCESUL DEZVOLTĂRII DURABILE RURALE </vt:lpstr>
      <vt:lpstr>Scopul proiectului  şi al programului de cercetare: </vt:lpstr>
      <vt:lpstr>Slide 3</vt:lpstr>
      <vt:lpstr>Caracteristici  organizatorice  etapele cercetării etnografice:</vt:lpstr>
      <vt:lpstr>Slide 5</vt:lpstr>
      <vt:lpstr>LISTA LOCALITĂȚILOR PROPUSE PENTRU CERCETARE ETNOGRAFICĂ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cxdvxv</dc:title>
  <dc:creator>Elena_Potoroaca_LP</dc:creator>
  <cp:lastModifiedBy>Elena_Potoroaca_LP</cp:lastModifiedBy>
  <cp:revision>19</cp:revision>
  <dcterms:created xsi:type="dcterms:W3CDTF">2006-08-16T00:00:00Z</dcterms:created>
  <dcterms:modified xsi:type="dcterms:W3CDTF">2012-12-14T08:05:23Z</dcterms:modified>
</cp:coreProperties>
</file>